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70" r:id="rId4"/>
    <p:sldId id="277" r:id="rId5"/>
    <p:sldId id="258" r:id="rId6"/>
    <p:sldId id="273" r:id="rId7"/>
    <p:sldId id="259" r:id="rId8"/>
    <p:sldId id="271" r:id="rId9"/>
    <p:sldId id="261" r:id="rId10"/>
    <p:sldId id="267" r:id="rId11"/>
    <p:sldId id="284" r:id="rId12"/>
    <p:sldId id="272" r:id="rId13"/>
    <p:sldId id="262" r:id="rId14"/>
    <p:sldId id="288" r:id="rId15"/>
    <p:sldId id="263" r:id="rId16"/>
    <p:sldId id="264" r:id="rId17"/>
    <p:sldId id="275" r:id="rId18"/>
    <p:sldId id="283" r:id="rId19"/>
    <p:sldId id="265" r:id="rId20"/>
    <p:sldId id="276" r:id="rId21"/>
    <p:sldId id="274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2F92"/>
    <a:srgbClr val="FF6666"/>
    <a:srgbClr val="008BF0"/>
    <a:srgbClr val="AB4CF6"/>
    <a:srgbClr val="FFAD8E"/>
    <a:srgbClr val="A91C18"/>
    <a:srgbClr val="008000"/>
    <a:srgbClr val="800000"/>
    <a:srgbClr val="FF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157" autoAdjust="0"/>
    <p:restoredTop sz="82931" autoAdjust="0"/>
  </p:normalViewPr>
  <p:slideViewPr>
    <p:cSldViewPr snapToGrid="0" snapToObjects="1">
      <p:cViewPr varScale="1">
        <p:scale>
          <a:sx n="94" d="100"/>
          <a:sy n="94" d="100"/>
        </p:scale>
        <p:origin x="2184" y="1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>
                <a:latin typeface="Garamond"/>
                <a:cs typeface="Garamond"/>
              </a:rPr>
              <a:t>Size @ 10 months sign. lower in low pH group (two tests: </a:t>
            </a:r>
            <a:r>
              <a:rPr lang="en-US" sz="1200" dirty="0" err="1">
                <a:latin typeface="Garamond"/>
                <a:cs typeface="Garamond"/>
              </a:rPr>
              <a:t>kruskal-wallis</a:t>
            </a:r>
            <a:r>
              <a:rPr lang="en-US" sz="1200" dirty="0">
                <a:latin typeface="Garamond"/>
                <a:cs typeface="Garamond"/>
              </a:rPr>
              <a:t> test; </a:t>
            </a:r>
            <a:r>
              <a:rPr lang="en-US" sz="1200" dirty="0" err="1">
                <a:latin typeface="Garamond"/>
                <a:cs typeface="Garamond"/>
              </a:rPr>
              <a:t>glmer</a:t>
            </a:r>
            <a:r>
              <a:rPr lang="en-US" sz="1200" dirty="0">
                <a:latin typeface="Garamond"/>
                <a:cs typeface="Garamond"/>
              </a:rPr>
              <a:t>, mixed effects, with gamma dist. and bag density as random effect)</a:t>
            </a:r>
          </a:p>
          <a:p>
            <a:endParaRPr lang="en-US" sz="1200" dirty="0">
              <a:latin typeface="Garamond"/>
              <a:cs typeface="Garamond"/>
            </a:endParaRPr>
          </a:p>
          <a:p>
            <a:r>
              <a:rPr lang="en-US" dirty="0" err="1"/>
              <a:t>glmer</a:t>
            </a:r>
            <a:r>
              <a:rPr lang="en-US" dirty="0"/>
              <a:t>(value~  PH*COHORT+(1|stocked),family=Gamma(link="log"), data=Oly.size.long5))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93778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57 pouches</a:t>
            </a:r>
            <a:r>
              <a:rPr lang="en-US" baseline="0" dirty="0"/>
              <a:t> per pH history, # animals deployed = 5, 10, or 15 (varied by spawn group) </a:t>
            </a:r>
            <a:endParaRPr lang="en-US" dirty="0"/>
          </a:p>
          <a:p>
            <a:endParaRPr lang="de-DE" dirty="0"/>
          </a:p>
          <a:p>
            <a:r>
              <a:rPr lang="de-DE" dirty="0"/>
              <a:t># BAY HABITAT DEPLOYED</a:t>
            </a:r>
          </a:p>
          <a:p>
            <a:r>
              <a:rPr lang="de-DE" dirty="0"/>
              <a:t># CI  B      180</a:t>
            </a:r>
          </a:p>
          <a:p>
            <a:r>
              <a:rPr lang="de-DE" dirty="0"/>
              <a:t># FB  B      160</a:t>
            </a:r>
          </a:p>
          <a:p>
            <a:r>
              <a:rPr lang="de-DE" dirty="0"/>
              <a:t># PG  B      161</a:t>
            </a:r>
          </a:p>
          <a:p>
            <a:r>
              <a:rPr lang="de-DE" dirty="0"/>
              <a:t># SK  B      164</a:t>
            </a:r>
          </a:p>
          <a:p>
            <a:r>
              <a:rPr lang="de-DE" dirty="0"/>
              <a:t># CI  E      149</a:t>
            </a:r>
          </a:p>
          <a:p>
            <a:r>
              <a:rPr lang="de-DE" dirty="0"/>
              <a:t># FB  E      180</a:t>
            </a:r>
          </a:p>
          <a:p>
            <a:r>
              <a:rPr lang="de-DE" dirty="0"/>
              <a:t># PG  E      144</a:t>
            </a:r>
          </a:p>
          <a:p>
            <a:r>
              <a:rPr lang="de-DE" dirty="0"/>
              <a:t># SK  E      163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139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493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165493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NEGATIVE EFFECT SURVIVAL </a:t>
            </a:r>
            <a:r>
              <a:rPr lang="en-US" dirty="0"/>
              <a:t>despite smaller size @ deployment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824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Reaso</a:t>
            </a:r>
            <a:r>
              <a:rPr lang="en-US" baseline="0" dirty="0"/>
              <a:t>n why we’re interested in exploring adult exposure is that there is an exciting and optimistic theory that a parent’s exposure to stress can make the next generation more resilient to that stress.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This may allow for oysters to respond more quickly to ocean acidification, rather than relying solely on classic adaptation through gene mutation and natural selection.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(Paper: </a:t>
            </a:r>
            <a:r>
              <a:rPr lang="en-US" baseline="0" dirty="0" err="1"/>
              <a:t>putnam</a:t>
            </a:r>
            <a:r>
              <a:rPr lang="en-US" baseline="0" dirty="0"/>
              <a:t> 2016? Jeremias 2018? </a:t>
            </a:r>
            <a:r>
              <a:rPr lang="en-US" baseline="0" dirty="0" err="1"/>
              <a:t>Rondon</a:t>
            </a:r>
            <a:r>
              <a:rPr lang="en-US" baseline="0" dirty="0"/>
              <a:t> 2017?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80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adult</a:t>
            </a:r>
            <a:r>
              <a:rPr lang="en-US" baseline="0" dirty="0"/>
              <a:t> cohorts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83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78014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Hypothesis is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84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32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11/14/18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tif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tiff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014390"/>
            <a:ext cx="7772400" cy="1470025"/>
          </a:xfrm>
        </p:spPr>
        <p:txBody>
          <a:bodyPr>
            <a:normAutofit/>
          </a:bodyPr>
          <a:lstStyle/>
          <a:p>
            <a:r>
              <a:rPr lang="en-US" dirty="0">
                <a:latin typeface="Garamond"/>
                <a:cs typeface="Garamond"/>
              </a:rPr>
              <a:t>Carry-over effects of parental pH exposure in the Olympia oyster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75424"/>
            <a:ext cx="6400800" cy="180929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Garamond"/>
                <a:cs typeface="Garamond"/>
              </a:rPr>
              <a:t>Laura H Spencer</a:t>
            </a:r>
          </a:p>
          <a:p>
            <a:r>
              <a:rPr lang="en-US" dirty="0">
                <a:latin typeface="Garamond"/>
                <a:cs typeface="Garamond"/>
              </a:rPr>
              <a:t>Roberts Lab</a:t>
            </a:r>
          </a:p>
          <a:p>
            <a:r>
              <a:rPr lang="en-US" dirty="0">
                <a:latin typeface="Garamond"/>
                <a:cs typeface="Garamond"/>
              </a:rPr>
              <a:t>School of Aquatic and Fishery Sciences</a:t>
            </a:r>
          </a:p>
          <a:p>
            <a:r>
              <a:rPr lang="en-US" dirty="0">
                <a:latin typeface="Garamond"/>
                <a:cs typeface="Garamond"/>
              </a:rPr>
              <a:t>University of Washington</a:t>
            </a:r>
          </a:p>
          <a:p>
            <a:r>
              <a:rPr lang="en-US" dirty="0">
                <a:latin typeface="Garamond"/>
                <a:cs typeface="Garamond"/>
              </a:rPr>
              <a:t>Graduate Student Symposium 2018</a:t>
            </a: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254" y="232664"/>
            <a:ext cx="7738416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Larvae collected &amp;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counted for 7 weeks</a:t>
            </a:r>
          </a:p>
        </p:txBody>
      </p:sp>
      <p:pic>
        <p:nvPicPr>
          <p:cNvPr id="6" name="Picture 5" descr="IMG_41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 b="3302"/>
          <a:stretch/>
        </p:blipFill>
        <p:spPr>
          <a:xfrm>
            <a:off x="1698909" y="1747877"/>
            <a:ext cx="7092527" cy="4751921"/>
          </a:xfrm>
          <a:prstGeom prst="rect">
            <a:avLst/>
          </a:prstGeom>
        </p:spPr>
      </p:pic>
      <p:cxnSp>
        <p:nvCxnSpPr>
          <p:cNvPr id="12" name="Straight Arrow Connector 11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Rounded Rectangle 12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5" name="Oval 14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6" name="Oval 15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7" name="Oval 16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</p:spTree>
    <p:extLst>
      <p:ext uri="{BB962C8B-B14F-4D97-AF65-F5344CB8AC3E}">
        <p14:creationId xmlns:p14="http://schemas.microsoft.com/office/powerpoint/2010/main" val="187676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927" y="62924"/>
            <a:ext cx="8938560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No pH effect on larval production or timing </a:t>
            </a:r>
          </a:p>
        </p:txBody>
      </p:sp>
      <p:cxnSp>
        <p:nvCxnSpPr>
          <p:cNvPr id="5" name="Straight Arrow Connector 4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Rounded Rectangle 5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0" name="Oval 9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1" name="Oval 10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2" name="Oval 11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5393" y="2333571"/>
            <a:ext cx="17014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 Difference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73CAAB19-3774-8E42-8A43-FFF6D09113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726" y="3874119"/>
            <a:ext cx="6350000" cy="2857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661A185-D79B-4A42-BD76-55D47D4D6D7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54467" y="909558"/>
            <a:ext cx="6350000" cy="28575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9A436B3D-47DB-814A-9357-91F6EEE034F3}"/>
              </a:ext>
            </a:extLst>
          </p:cNvPr>
          <p:cNvSpPr txBox="1"/>
          <p:nvPr/>
        </p:nvSpPr>
        <p:spPr>
          <a:xfrm>
            <a:off x="6028036" y="1769371"/>
            <a:ext cx="18645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No Difference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4529FD-6442-2048-AE28-6E461CDC4675}"/>
              </a:ext>
            </a:extLst>
          </p:cNvPr>
          <p:cNvCxnSpPr>
            <a:cxnSpLocks/>
          </p:cNvCxnSpPr>
          <p:nvPr/>
        </p:nvCxnSpPr>
        <p:spPr>
          <a:xfrm flipH="1">
            <a:off x="6462443" y="2237075"/>
            <a:ext cx="735856" cy="4571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35316-5DC3-6C40-A9E7-70D0486B8659}"/>
              </a:ext>
            </a:extLst>
          </p:cNvPr>
          <p:cNvCxnSpPr>
            <a:cxnSpLocks/>
          </p:cNvCxnSpPr>
          <p:nvPr/>
        </p:nvCxnSpPr>
        <p:spPr>
          <a:xfrm flipH="1">
            <a:off x="6687173" y="2223011"/>
            <a:ext cx="522277" cy="24119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63636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16" y="280766"/>
            <a:ext cx="8030054" cy="1298965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Larvae reared in treatment &amp; spawning groups</a:t>
            </a:r>
          </a:p>
        </p:txBody>
      </p:sp>
      <p:pic>
        <p:nvPicPr>
          <p:cNvPr id="3" name="Picture 2" descr="IMG_926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6922"/>
          <a:stretch/>
        </p:blipFill>
        <p:spPr>
          <a:xfrm>
            <a:off x="1400979" y="1944131"/>
            <a:ext cx="7467853" cy="3179263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4" name="Oval 13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5" name="Oval 14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6" name="Oval 15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</p:spTree>
    <p:extLst>
      <p:ext uri="{BB962C8B-B14F-4D97-AF65-F5344CB8AC3E}">
        <p14:creationId xmlns:p14="http://schemas.microsoft.com/office/powerpoint/2010/main" val="28057499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8" name="Picture 6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4512" y="1093593"/>
            <a:ext cx="5173980" cy="564068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17"/>
            <a:ext cx="9144000" cy="941321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Survival trended lower from low pH parents (not significant)</a:t>
            </a:r>
          </a:p>
        </p:txBody>
      </p:sp>
      <p:cxnSp>
        <p:nvCxnSpPr>
          <p:cNvPr id="18" name="Straight Arrow Connector 17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" name="Rounded Rectangle 18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1" name="Oval 20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22" name="Oval 21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3" name="Oval 22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30" name="TextBox 29"/>
          <p:cNvSpPr txBox="1"/>
          <p:nvPr/>
        </p:nvSpPr>
        <p:spPr>
          <a:xfrm>
            <a:off x="5227083" y="1949240"/>
            <a:ext cx="10510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p=0.067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389380" y="2245232"/>
            <a:ext cx="842372" cy="1158119"/>
            <a:chOff x="3499202" y="2029148"/>
            <a:chExt cx="949386" cy="1254164"/>
          </a:xfrm>
        </p:grpSpPr>
        <p:cxnSp>
          <p:nvCxnSpPr>
            <p:cNvPr id="32" name="Straight Arrow Connector 31"/>
            <p:cNvCxnSpPr/>
            <p:nvPr/>
          </p:nvCxnSpPr>
          <p:spPr>
            <a:xfrm flipH="1">
              <a:off x="4235684" y="2029148"/>
              <a:ext cx="212904" cy="125416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/>
            <p:nvPr/>
          </p:nvCxnSpPr>
          <p:spPr>
            <a:xfrm flipH="1">
              <a:off x="3499202" y="2029148"/>
              <a:ext cx="949386" cy="8814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0" name="Picture 69" descr="oyster-life-cycl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2692" y="1345972"/>
            <a:ext cx="419100" cy="317500"/>
          </a:xfrm>
          <a:prstGeom prst="rect">
            <a:avLst/>
          </a:prstGeom>
        </p:spPr>
      </p:pic>
      <p:pic>
        <p:nvPicPr>
          <p:cNvPr id="71" name="Picture 70" descr="oyster-life-cycle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12256" y="1359427"/>
            <a:ext cx="457200" cy="381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0920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92662" y="170102"/>
            <a:ext cx="8030054" cy="1298965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Juveniles grown in treatment &amp; spawning groups</a:t>
            </a:r>
          </a:p>
        </p:txBody>
      </p:sp>
      <p:cxnSp>
        <p:nvCxnSpPr>
          <p:cNvPr id="11" name="Straight Arrow Connector 10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4" name="Oval 13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5" name="Oval 14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6" name="Oval 15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7152544-205B-784E-9915-9FB2CE67C3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99903" y="915940"/>
            <a:ext cx="4781312" cy="6375082"/>
          </a:xfrm>
          <a:prstGeom prst="rect">
            <a:avLst/>
          </a:prstGeom>
          <a:ln w="762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565939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BB01CFE-DB28-9944-BB7A-01F4860802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06849" y="1025667"/>
            <a:ext cx="6274623" cy="551951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3066" y="104754"/>
            <a:ext cx="7915176" cy="888671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Adult exposure =  </a:t>
            </a:r>
            <a:r>
              <a:rPr lang="en-US" sz="2800" cap="small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sz="3600" cap="small" dirty="0">
                <a:latin typeface="Garamond"/>
                <a:cs typeface="Garamond"/>
              </a:rPr>
              <a:t> Juvenile size</a:t>
            </a:r>
          </a:p>
        </p:txBody>
      </p:sp>
      <p:cxnSp>
        <p:nvCxnSpPr>
          <p:cNvPr id="14" name="Straight Arrow Connector 13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7" name="Oval 16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8" name="Oval 17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9" name="Oval 18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5838724" y="2754083"/>
            <a:ext cx="1498427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P&lt;2.2e-16</a:t>
            </a:r>
          </a:p>
        </p:txBody>
      </p:sp>
      <p:grpSp>
        <p:nvGrpSpPr>
          <p:cNvPr id="21" name="Group 20"/>
          <p:cNvGrpSpPr/>
          <p:nvPr/>
        </p:nvGrpSpPr>
        <p:grpSpPr>
          <a:xfrm>
            <a:off x="4938467" y="1975620"/>
            <a:ext cx="900257" cy="978519"/>
            <a:chOff x="4078143" y="1523030"/>
            <a:chExt cx="900257" cy="978519"/>
          </a:xfrm>
        </p:grpSpPr>
        <p:cxnSp>
          <p:nvCxnSpPr>
            <p:cNvPr id="23" name="Straight Arrow Connector 22"/>
            <p:cNvCxnSpPr/>
            <p:nvPr/>
          </p:nvCxnSpPr>
          <p:spPr>
            <a:xfrm flipH="1" flipV="1">
              <a:off x="4078143" y="1523030"/>
              <a:ext cx="900257" cy="978519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/>
            <p:cNvCxnSpPr>
              <a:stCxn id="20" idx="1"/>
            </p:cNvCxnSpPr>
            <p:nvPr/>
          </p:nvCxnSpPr>
          <p:spPr>
            <a:xfrm flipV="1">
              <a:off x="4978400" y="1523032"/>
              <a:ext cx="0" cy="96312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2" name="Picture 31" descr="oyster-life-cycle2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5882" y="1196991"/>
            <a:ext cx="773826" cy="801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453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0640"/>
            <a:ext cx="8229600" cy="1143000"/>
          </a:xfrm>
        </p:spPr>
        <p:txBody>
          <a:bodyPr/>
          <a:lstStyle/>
          <a:p>
            <a:r>
              <a:rPr lang="en-US" cap="small" dirty="0">
                <a:latin typeface="Garamond"/>
                <a:cs typeface="Garamond"/>
              </a:rPr>
              <a:t>Juvenile deployment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63508" y="2232355"/>
            <a:ext cx="3090217" cy="3678089"/>
          </a:xfrm>
        </p:spPr>
        <p:txBody>
          <a:bodyPr>
            <a:normAutofit/>
          </a:bodyPr>
          <a:lstStyle/>
          <a:p>
            <a:r>
              <a:rPr lang="en-US" sz="2600" dirty="0">
                <a:latin typeface="Garamond"/>
                <a:cs typeface="Garamond"/>
              </a:rPr>
              <a:t>Eelgrass (7.8 pH)</a:t>
            </a:r>
          </a:p>
          <a:p>
            <a:r>
              <a:rPr lang="en-US" sz="2600" dirty="0" err="1">
                <a:latin typeface="Garamond"/>
                <a:cs typeface="Garamond"/>
              </a:rPr>
              <a:t>Unvegetated</a:t>
            </a:r>
            <a:r>
              <a:rPr lang="en-US" sz="2600" dirty="0">
                <a:latin typeface="Garamond"/>
                <a:cs typeface="Garamond"/>
              </a:rPr>
              <a:t> (7.5)</a:t>
            </a:r>
          </a:p>
          <a:p>
            <a:r>
              <a:rPr lang="en-US" sz="2600" dirty="0">
                <a:latin typeface="Garamond"/>
                <a:cs typeface="Garamond"/>
              </a:rPr>
              <a:t>4 </a:t>
            </a:r>
            <a:r>
              <a:rPr lang="en-US" sz="2600" dirty="0" err="1">
                <a:latin typeface="Garamond"/>
                <a:cs typeface="Garamond"/>
              </a:rPr>
              <a:t>subbasins</a:t>
            </a:r>
            <a:r>
              <a:rPr lang="en-US" sz="2600" dirty="0">
                <a:latin typeface="Garamond"/>
                <a:cs typeface="Garamond"/>
              </a:rPr>
              <a:t> in 	Puget Sound</a:t>
            </a:r>
          </a:p>
          <a:p>
            <a:r>
              <a:rPr lang="en-US" sz="2600" dirty="0">
                <a:latin typeface="Garamond"/>
                <a:cs typeface="Garamond"/>
              </a:rPr>
              <a:t>670 oysters per parental pH history</a:t>
            </a:r>
          </a:p>
          <a:p>
            <a:r>
              <a:rPr lang="en-US" sz="2600" dirty="0">
                <a:latin typeface="Garamond"/>
                <a:cs typeface="Garamond"/>
              </a:rPr>
              <a:t>3 months</a:t>
            </a:r>
          </a:p>
          <a:p>
            <a:pPr marL="0" indent="0">
              <a:buNone/>
            </a:pPr>
            <a:endParaRPr lang="en-US" sz="2600" dirty="0">
              <a:latin typeface="Garamond"/>
              <a:cs typeface="Garamond"/>
            </a:endParaRPr>
          </a:p>
          <a:p>
            <a:endParaRPr lang="en-US" sz="2600" dirty="0">
              <a:latin typeface="Garamond"/>
              <a:cs typeface="Garamond"/>
            </a:endParaRPr>
          </a:p>
          <a:p>
            <a:endParaRPr lang="en-US" sz="2600" dirty="0">
              <a:latin typeface="Garamond"/>
              <a:cs typeface="Garamond"/>
            </a:endParaRPr>
          </a:p>
          <a:p>
            <a:endParaRPr lang="en-US" sz="2600" dirty="0">
              <a:latin typeface="Garamond"/>
              <a:cs typeface="Garamond"/>
            </a:endParaRPr>
          </a:p>
        </p:txBody>
      </p:sp>
      <p:cxnSp>
        <p:nvCxnSpPr>
          <p:cNvPr id="13" name="Straight Arrow Connector 12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5" name="Rounded Rectangle 14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Oval 15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17" name="Oval 16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8" name="Oval 17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4" name="Picture 3" descr="CIE IMG_2157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313" r="9682"/>
          <a:stretch/>
        </p:blipFill>
        <p:spPr>
          <a:xfrm>
            <a:off x="4538477" y="1818895"/>
            <a:ext cx="4226715" cy="4170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67912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Picture 1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4819" y="1222930"/>
            <a:ext cx="4292355" cy="5299191"/>
          </a:xfrm>
          <a:prstGeom prst="rect">
            <a:avLst/>
          </a:prstGeom>
        </p:spPr>
      </p:pic>
      <p:cxnSp>
        <p:nvCxnSpPr>
          <p:cNvPr id="40" name="Straight Arrow Connector 3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3" name="Oval 4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44" name="Oval 4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45" name="Oval 4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grpSp>
        <p:nvGrpSpPr>
          <p:cNvPr id="98" name="Group 97"/>
          <p:cNvGrpSpPr/>
          <p:nvPr/>
        </p:nvGrpSpPr>
        <p:grpSpPr>
          <a:xfrm>
            <a:off x="2885139" y="2305522"/>
            <a:ext cx="776776" cy="845881"/>
            <a:chOff x="4240751" y="1224545"/>
            <a:chExt cx="365584" cy="845881"/>
          </a:xfrm>
        </p:grpSpPr>
        <p:cxnSp>
          <p:nvCxnSpPr>
            <p:cNvPr id="94" name="Straight Arrow Connector 93"/>
            <p:cNvCxnSpPr/>
            <p:nvPr/>
          </p:nvCxnSpPr>
          <p:spPr>
            <a:xfrm>
              <a:off x="4240751" y="1224545"/>
              <a:ext cx="365584" cy="406857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Straight Arrow Connector 94"/>
            <p:cNvCxnSpPr/>
            <p:nvPr/>
          </p:nvCxnSpPr>
          <p:spPr>
            <a:xfrm flipH="1">
              <a:off x="4240751" y="1224545"/>
              <a:ext cx="0" cy="845881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5" name="TextBox 74"/>
          <p:cNvSpPr txBox="1"/>
          <p:nvPr/>
        </p:nvSpPr>
        <p:spPr>
          <a:xfrm>
            <a:off x="2422589" y="1896719"/>
            <a:ext cx="108021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P=8.7e-4</a:t>
            </a:r>
          </a:p>
        </p:txBody>
      </p:sp>
      <p:sp>
        <p:nvSpPr>
          <p:cNvPr id="86" name="Content Placeholder 2"/>
          <p:cNvSpPr>
            <a:spLocks noGrp="1"/>
          </p:cNvSpPr>
          <p:nvPr>
            <p:ph idx="1"/>
          </p:nvPr>
        </p:nvSpPr>
        <p:spPr>
          <a:xfrm>
            <a:off x="6548852" y="1517573"/>
            <a:ext cx="2373340" cy="500454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>
                <a:latin typeface="Garamond"/>
                <a:cs typeface="Garamond"/>
              </a:rPr>
              <a:t>Overall mean survival between pH history:</a:t>
            </a:r>
          </a:p>
          <a:p>
            <a:pPr marL="0" indent="0">
              <a:buNone/>
            </a:pPr>
            <a:endParaRPr lang="en-US" sz="1050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400" b="1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AMB PH: 27%</a:t>
            </a:r>
          </a:p>
          <a:p>
            <a:pPr marL="0" indent="0">
              <a:buNone/>
            </a:pPr>
            <a:r>
              <a:rPr lang="en-US" sz="2400" b="1" dirty="0">
                <a:solidFill>
                  <a:schemeClr val="accent3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LOW PH: 44%</a:t>
            </a:r>
          </a:p>
          <a:p>
            <a:pPr marL="0" indent="0">
              <a:buNone/>
            </a:pPr>
            <a:endParaRPr lang="en-US" sz="2400" b="1" dirty="0">
              <a:solidFill>
                <a:schemeClr val="accent3">
                  <a:lumMod val="60000"/>
                  <a:lumOff val="40000"/>
                </a:schemeClr>
              </a:solidFill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400" dirty="0">
                <a:latin typeface="Garamond"/>
                <a:cs typeface="Garamond"/>
              </a:rPr>
              <a:t>*CAVEAT: influenced strongly by one oyster population (</a:t>
            </a:r>
            <a:r>
              <a:rPr lang="en-US" sz="2400" dirty="0" err="1">
                <a:latin typeface="Garamond"/>
                <a:cs typeface="Garamond"/>
              </a:rPr>
              <a:t>Fidalgo</a:t>
            </a:r>
            <a:r>
              <a:rPr lang="en-US" sz="2400" dirty="0">
                <a:latin typeface="Garamond"/>
                <a:cs typeface="Garamond"/>
              </a:rPr>
              <a:t> Bay)</a:t>
            </a:r>
          </a:p>
          <a:p>
            <a:endParaRPr lang="en-US" sz="2400" b="1" dirty="0">
              <a:latin typeface="Garamond"/>
              <a:cs typeface="Garamond"/>
            </a:endParaRPr>
          </a:p>
        </p:txBody>
      </p:sp>
      <p:sp>
        <p:nvSpPr>
          <p:cNvPr id="126" name="Title 1"/>
          <p:cNvSpPr>
            <a:spLocks noGrp="1"/>
          </p:cNvSpPr>
          <p:nvPr>
            <p:ph type="title"/>
          </p:nvPr>
        </p:nvSpPr>
        <p:spPr>
          <a:xfrm>
            <a:off x="117841" y="252527"/>
            <a:ext cx="8919140" cy="728868"/>
          </a:xfrm>
        </p:spPr>
        <p:txBody>
          <a:bodyPr>
            <a:noAutofit/>
          </a:bodyPr>
          <a:lstStyle/>
          <a:p>
            <a:r>
              <a:rPr lang="en-US" sz="3500" cap="small" dirty="0">
                <a:latin typeface="Garamond"/>
                <a:cs typeface="Garamond"/>
              </a:rPr>
              <a:t>Adult low pH exposure =  </a:t>
            </a:r>
            <a:br>
              <a:rPr lang="en-US" sz="3500" cap="small" dirty="0">
                <a:latin typeface="Garamond"/>
                <a:cs typeface="Garamond"/>
              </a:rPr>
            </a:br>
            <a:r>
              <a:rPr lang="en-US" sz="3500" cap="small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3500" cap="small" dirty="0">
                <a:latin typeface="Garamond"/>
                <a:cs typeface="Garamond"/>
                <a:sym typeface="Wingdings"/>
              </a:rPr>
              <a:t> offspring s</a:t>
            </a:r>
            <a:r>
              <a:rPr lang="en-US" sz="3500" cap="small" dirty="0">
                <a:latin typeface="Garamond"/>
                <a:cs typeface="Garamond"/>
              </a:rPr>
              <a:t>urvival under stress*</a:t>
            </a:r>
          </a:p>
        </p:txBody>
      </p:sp>
    </p:spTree>
    <p:extLst>
      <p:ext uri="{BB962C8B-B14F-4D97-AF65-F5344CB8AC3E}">
        <p14:creationId xmlns:p14="http://schemas.microsoft.com/office/powerpoint/2010/main" val="45802874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4567" y="1255827"/>
            <a:ext cx="6295862" cy="5192235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2615340" y="2250999"/>
            <a:ext cx="133727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   p= 0.06 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4780325" y="1628226"/>
            <a:ext cx="931335" cy="3385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1600" b="1" dirty="0">
                <a:solidFill>
                  <a:schemeClr val="bg1"/>
                </a:solidFill>
              </a:rPr>
              <a:t>Not diff.</a:t>
            </a:r>
          </a:p>
        </p:txBody>
      </p:sp>
      <p:sp>
        <p:nvSpPr>
          <p:cNvPr id="33" name="Title 1"/>
          <p:cNvSpPr>
            <a:spLocks noGrp="1"/>
          </p:cNvSpPr>
          <p:nvPr>
            <p:ph type="title"/>
          </p:nvPr>
        </p:nvSpPr>
        <p:spPr>
          <a:xfrm>
            <a:off x="117841" y="171562"/>
            <a:ext cx="8919140" cy="728868"/>
          </a:xfrm>
        </p:spPr>
        <p:txBody>
          <a:bodyPr>
            <a:noAutofit/>
          </a:bodyPr>
          <a:lstStyle/>
          <a:p>
            <a:r>
              <a:rPr lang="en-US" sz="3500" cap="small" dirty="0">
                <a:latin typeface="Garamond"/>
                <a:cs typeface="Garamond"/>
              </a:rPr>
              <a:t>Adult low pH exposure =  </a:t>
            </a:r>
            <a:br>
              <a:rPr lang="en-US" sz="3500" cap="small" dirty="0">
                <a:latin typeface="Garamond"/>
                <a:cs typeface="Garamond"/>
              </a:rPr>
            </a:br>
            <a:r>
              <a:rPr lang="en-US" sz="3500" cap="small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sz="3500" cap="small" dirty="0">
                <a:latin typeface="Garamond"/>
                <a:cs typeface="Garamond"/>
                <a:sym typeface="Wingdings"/>
              </a:rPr>
              <a:t> offspring s</a:t>
            </a:r>
            <a:r>
              <a:rPr lang="en-US" sz="3500" cap="small" dirty="0">
                <a:latin typeface="Garamond"/>
                <a:cs typeface="Garamond"/>
              </a:rPr>
              <a:t>urvival under stress</a:t>
            </a:r>
          </a:p>
        </p:txBody>
      </p:sp>
      <p:cxnSp>
        <p:nvCxnSpPr>
          <p:cNvPr id="40" name="Straight Arrow Connector 3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Rounded Rectangle 4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43" name="Oval 4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44" name="Oval 4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45" name="Oval 4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grpSp>
        <p:nvGrpSpPr>
          <p:cNvPr id="99" name="Group 98"/>
          <p:cNvGrpSpPr/>
          <p:nvPr/>
        </p:nvGrpSpPr>
        <p:grpSpPr>
          <a:xfrm>
            <a:off x="2917328" y="2633403"/>
            <a:ext cx="752111" cy="1595440"/>
            <a:chOff x="4357639" y="1733231"/>
            <a:chExt cx="752111" cy="1595440"/>
          </a:xfrm>
        </p:grpSpPr>
        <p:cxnSp>
          <p:nvCxnSpPr>
            <p:cNvPr id="101" name="Straight Arrow Connector 100"/>
            <p:cNvCxnSpPr/>
            <p:nvPr/>
          </p:nvCxnSpPr>
          <p:spPr>
            <a:xfrm>
              <a:off x="4494304" y="1750937"/>
              <a:ext cx="615446" cy="157773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2" name="Straight Arrow Connector 101"/>
            <p:cNvCxnSpPr/>
            <p:nvPr/>
          </p:nvCxnSpPr>
          <p:spPr>
            <a:xfrm flipH="1">
              <a:off x="4357639" y="1733231"/>
              <a:ext cx="123942" cy="541330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05" name="Group 104"/>
          <p:cNvGrpSpPr/>
          <p:nvPr/>
        </p:nvGrpSpPr>
        <p:grpSpPr>
          <a:xfrm>
            <a:off x="4939394" y="1958100"/>
            <a:ext cx="772264" cy="675305"/>
            <a:chOff x="4543080" y="1713560"/>
            <a:chExt cx="772264" cy="675305"/>
          </a:xfrm>
        </p:grpSpPr>
        <p:cxnSp>
          <p:nvCxnSpPr>
            <p:cNvPr id="107" name="Straight Arrow Connector 106"/>
            <p:cNvCxnSpPr/>
            <p:nvPr/>
          </p:nvCxnSpPr>
          <p:spPr>
            <a:xfrm>
              <a:off x="4738260" y="1713560"/>
              <a:ext cx="577084" cy="43671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8" name="Straight Arrow Connector 107"/>
            <p:cNvCxnSpPr/>
            <p:nvPr/>
          </p:nvCxnSpPr>
          <p:spPr>
            <a:xfrm flipH="1">
              <a:off x="4543080" y="1730259"/>
              <a:ext cx="195181" cy="658606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333745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Conclusions: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parents exposed to low 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34" y="1775374"/>
            <a:ext cx="6916731" cy="4721541"/>
          </a:xfrm>
        </p:spPr>
        <p:txBody>
          <a:bodyPr>
            <a:normAutofit fontScale="92500" lnSpcReduction="10000"/>
          </a:bodyPr>
          <a:lstStyle/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Negative effect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Less ripe gonad </a:t>
            </a:r>
            <a:endParaRPr lang="en-US" u="sng" dirty="0">
              <a:solidFill>
                <a:srgbClr val="8EB4E3"/>
              </a:solidFill>
              <a:latin typeface="Garamond"/>
              <a:cs typeface="Garamond"/>
            </a:endParaRPr>
          </a:p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No effect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Gonad sex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Reproductive output, timing </a:t>
            </a:r>
            <a:endParaRPr lang="en-US" u="sng" dirty="0">
              <a:latin typeface="Garamond"/>
              <a:cs typeface="Garamond"/>
            </a:endParaRPr>
          </a:p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Negative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 carryover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Juveniles smaller (12 months) 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*</a:t>
            </a:r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Positive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 carry-over: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Survival higher during field deployment </a:t>
            </a: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	(*may be linked to genotype)</a:t>
            </a:r>
          </a:p>
        </p:txBody>
      </p:sp>
    </p:spTree>
    <p:extLst>
      <p:ext uri="{BB962C8B-B14F-4D97-AF65-F5344CB8AC3E}">
        <p14:creationId xmlns:p14="http://schemas.microsoft.com/office/powerpoint/2010/main" val="17040440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93452" y="159187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The Olympia oyster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06317" y="1271129"/>
            <a:ext cx="3130320" cy="5040084"/>
          </a:xfrm>
        </p:spPr>
        <p:txBody>
          <a:bodyPr>
            <a:normAutofit fontScale="77500" lnSpcReduction="20000"/>
          </a:bodyPr>
          <a:lstStyle/>
          <a:p>
            <a:r>
              <a:rPr lang="en-US" dirty="0">
                <a:latin typeface="Garamond"/>
                <a:cs typeface="Garamond"/>
              </a:rPr>
              <a:t>Pacific Coast’s only native oyster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Populations are ~2% historic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Overharvest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Habitat loss </a:t>
            </a:r>
            <a:r>
              <a:rPr lang="is-IS" dirty="0">
                <a:latin typeface="Garamond"/>
                <a:cs typeface="Garamond"/>
              </a:rPr>
              <a:t>…</a:t>
            </a: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Restoration investments along the coast</a:t>
            </a:r>
          </a:p>
          <a:p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New threat:  </a:t>
            </a:r>
          </a:p>
          <a:p>
            <a:pPr marL="457200" lvl="1" indent="0">
              <a:buNone/>
            </a:pPr>
            <a:r>
              <a:rPr lang="en-US" sz="3200" dirty="0">
                <a:latin typeface="Garamond"/>
                <a:cs typeface="Garamond"/>
              </a:rPr>
              <a:t>ocean acidification</a:t>
            </a:r>
          </a:p>
          <a:p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3951388" y="1051868"/>
            <a:ext cx="4919600" cy="5448059"/>
            <a:chOff x="3835927" y="885104"/>
            <a:chExt cx="4919600" cy="5448058"/>
          </a:xfrm>
        </p:grpSpPr>
        <p:grpSp>
          <p:nvGrpSpPr>
            <p:cNvPr id="6" name="Group 5"/>
            <p:cNvGrpSpPr/>
            <p:nvPr/>
          </p:nvGrpSpPr>
          <p:grpSpPr>
            <a:xfrm>
              <a:off x="3835927" y="885104"/>
              <a:ext cx="4919600" cy="5448058"/>
              <a:chOff x="3806045" y="876502"/>
              <a:chExt cx="4919600" cy="5448058"/>
            </a:xfrm>
          </p:grpSpPr>
          <p:pic>
            <p:nvPicPr>
              <p:cNvPr id="17" name="Picture 16"/>
              <p:cNvPicPr>
                <a:picLocks noChangeAspect="1"/>
              </p:cNvPicPr>
              <p:nvPr/>
            </p:nvPicPr>
            <p:blipFill rotWithShape="1">
              <a:blip r:embed="rId3"/>
              <a:srcRect l="6406" t="26898"/>
              <a:stretch/>
            </p:blipFill>
            <p:spPr>
              <a:xfrm>
                <a:off x="3806045" y="876502"/>
                <a:ext cx="4919600" cy="5448058"/>
              </a:xfrm>
              <a:prstGeom prst="rect">
                <a:avLst/>
              </a:prstGeom>
              <a:ln w="19050" cmpd="sng"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</p:pic>
          <p:sp>
            <p:nvSpPr>
              <p:cNvPr id="18" name="Multiply 17"/>
              <p:cNvSpPr/>
              <p:nvPr/>
            </p:nvSpPr>
            <p:spPr>
              <a:xfrm>
                <a:off x="5334002" y="4409133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9" name="Multiply 18"/>
              <p:cNvSpPr/>
              <p:nvPr/>
            </p:nvSpPr>
            <p:spPr>
              <a:xfrm>
                <a:off x="5292162" y="3306474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0" name="Multiply 19"/>
              <p:cNvSpPr/>
              <p:nvPr/>
            </p:nvSpPr>
            <p:spPr>
              <a:xfrm>
                <a:off x="5626844" y="1038404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1" name="Multiply 20"/>
              <p:cNvSpPr/>
              <p:nvPr/>
            </p:nvSpPr>
            <p:spPr>
              <a:xfrm>
                <a:off x="4968497" y="5735908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2" name="Multiply 21"/>
              <p:cNvSpPr/>
              <p:nvPr/>
            </p:nvSpPr>
            <p:spPr>
              <a:xfrm>
                <a:off x="5102412" y="3953424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3" name="Multiply 22"/>
              <p:cNvSpPr/>
              <p:nvPr/>
            </p:nvSpPr>
            <p:spPr>
              <a:xfrm>
                <a:off x="5076074" y="5918190"/>
                <a:ext cx="224122" cy="224122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" name="Multiply 23"/>
              <p:cNvSpPr/>
              <p:nvPr/>
            </p:nvSpPr>
            <p:spPr>
              <a:xfrm>
                <a:off x="5207560" y="2415980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" name="Multiply 24"/>
              <p:cNvSpPr/>
              <p:nvPr/>
            </p:nvSpPr>
            <p:spPr>
              <a:xfrm>
                <a:off x="5260410" y="2595279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" name="Multiply 25"/>
              <p:cNvSpPr/>
              <p:nvPr/>
            </p:nvSpPr>
            <p:spPr>
              <a:xfrm>
                <a:off x="5295596" y="2779051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" name="Multiply 26"/>
              <p:cNvSpPr/>
              <p:nvPr/>
            </p:nvSpPr>
            <p:spPr>
              <a:xfrm>
                <a:off x="4699552" y="2067738"/>
                <a:ext cx="224122" cy="224122"/>
              </a:xfrm>
              <a:prstGeom prst="mathMultiply">
                <a:avLst/>
              </a:prstGeom>
              <a:solidFill>
                <a:srgbClr val="2B5259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28" name="Oval 27"/>
              <p:cNvSpPr/>
              <p:nvPr/>
            </p:nvSpPr>
            <p:spPr>
              <a:xfrm>
                <a:off x="4971485" y="2306762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5333059" y="3026920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0" name="Oval 29"/>
              <p:cNvSpPr/>
              <p:nvPr/>
            </p:nvSpPr>
            <p:spPr>
              <a:xfrm>
                <a:off x="5470518" y="3194261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5234452" y="355583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5327088" y="372317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3" name="Oval 32"/>
              <p:cNvSpPr/>
              <p:nvPr/>
            </p:nvSpPr>
            <p:spPr>
              <a:xfrm>
                <a:off x="5270314" y="387557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4" name="Oval 33"/>
              <p:cNvSpPr/>
              <p:nvPr/>
            </p:nvSpPr>
            <p:spPr>
              <a:xfrm>
                <a:off x="4089975" y="417439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5" name="Oval 34"/>
              <p:cNvSpPr/>
              <p:nvPr/>
            </p:nvSpPr>
            <p:spPr>
              <a:xfrm>
                <a:off x="5168717" y="431185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Oval 35"/>
              <p:cNvSpPr/>
              <p:nvPr/>
            </p:nvSpPr>
            <p:spPr>
              <a:xfrm>
                <a:off x="5380881" y="461366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Oval 36"/>
              <p:cNvSpPr/>
              <p:nvPr/>
            </p:nvSpPr>
            <p:spPr>
              <a:xfrm>
                <a:off x="5279284" y="4751124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5297215" y="491846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9" name="Oval 38"/>
              <p:cNvSpPr/>
              <p:nvPr/>
            </p:nvSpPr>
            <p:spPr>
              <a:xfrm>
                <a:off x="5180677" y="5070865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0" name="Oval 39"/>
              <p:cNvSpPr/>
              <p:nvPr/>
            </p:nvSpPr>
            <p:spPr>
              <a:xfrm>
                <a:off x="5049198" y="5238206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1" name="Oval 40"/>
              <p:cNvSpPr/>
              <p:nvPr/>
            </p:nvSpPr>
            <p:spPr>
              <a:xfrm>
                <a:off x="5321126" y="5405547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2" name="Oval 41"/>
              <p:cNvSpPr/>
              <p:nvPr/>
            </p:nvSpPr>
            <p:spPr>
              <a:xfrm>
                <a:off x="5219529" y="5602770"/>
                <a:ext cx="104589" cy="109218"/>
              </a:xfrm>
              <a:prstGeom prst="ellipse">
                <a:avLst/>
              </a:prstGeom>
              <a:solidFill>
                <a:schemeClr val="accent2"/>
              </a:solidFill>
              <a:ln>
                <a:solidFill>
                  <a:schemeClr val="accent2"/>
                </a:solidFill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7" name="Group 6"/>
            <p:cNvGrpSpPr/>
            <p:nvPr/>
          </p:nvGrpSpPr>
          <p:grpSpPr>
            <a:xfrm>
              <a:off x="6869863" y="979763"/>
              <a:ext cx="1885664" cy="1518580"/>
              <a:chOff x="188691" y="4654685"/>
              <a:chExt cx="2386855" cy="1922203"/>
            </a:xfrm>
          </p:grpSpPr>
          <p:sp>
            <p:nvSpPr>
              <p:cNvPr id="8" name="Rectangle 7"/>
              <p:cNvSpPr/>
              <p:nvPr/>
            </p:nvSpPr>
            <p:spPr>
              <a:xfrm>
                <a:off x="188691" y="4654685"/>
                <a:ext cx="2186817" cy="1922203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400"/>
              </a:p>
            </p:txBody>
          </p:sp>
          <p:grpSp>
            <p:nvGrpSpPr>
              <p:cNvPr id="9" name="Group 8"/>
              <p:cNvGrpSpPr/>
              <p:nvPr/>
            </p:nvGrpSpPr>
            <p:grpSpPr>
              <a:xfrm>
                <a:off x="254595" y="4759725"/>
                <a:ext cx="2320951" cy="1747556"/>
                <a:chOff x="425726" y="1694201"/>
                <a:chExt cx="2765666" cy="2030688"/>
              </a:xfrm>
            </p:grpSpPr>
            <p:grpSp>
              <p:nvGrpSpPr>
                <p:cNvPr id="10" name="Group 9"/>
                <p:cNvGrpSpPr/>
                <p:nvPr/>
              </p:nvGrpSpPr>
              <p:grpSpPr>
                <a:xfrm>
                  <a:off x="425726" y="1694201"/>
                  <a:ext cx="2765666" cy="2030688"/>
                  <a:chOff x="327158" y="3662110"/>
                  <a:chExt cx="2765666" cy="2030688"/>
                </a:xfrm>
              </p:grpSpPr>
              <p:sp>
                <p:nvSpPr>
                  <p:cNvPr id="12" name="TextBox 11"/>
                  <p:cNvSpPr txBox="1"/>
                  <p:nvPr/>
                </p:nvSpPr>
                <p:spPr>
                  <a:xfrm>
                    <a:off x="1060824" y="3671101"/>
                    <a:ext cx="1763060" cy="475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en-US" b="1" dirty="0">
                        <a:solidFill>
                          <a:srgbClr val="800000"/>
                        </a:solidFill>
                      </a:rPr>
                      <a:t>All Absent</a:t>
                    </a:r>
                  </a:p>
                </p:txBody>
              </p:sp>
              <p:sp>
                <p:nvSpPr>
                  <p:cNvPr id="13" name="Multiply 12"/>
                  <p:cNvSpPr/>
                  <p:nvPr/>
                </p:nvSpPr>
                <p:spPr>
                  <a:xfrm>
                    <a:off x="327158" y="4377775"/>
                    <a:ext cx="470657" cy="470657"/>
                  </a:xfrm>
                  <a:prstGeom prst="mathMultiply">
                    <a:avLst/>
                  </a:prstGeom>
                  <a:solidFill>
                    <a:schemeClr val="accent5">
                      <a:lumMod val="50000"/>
                    </a:schemeClr>
                  </a:solidFill>
                  <a:ln w="31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4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4" name="TextBox 13"/>
                  <p:cNvSpPr txBox="1"/>
                  <p:nvPr/>
                </p:nvSpPr>
                <p:spPr>
                  <a:xfrm>
                    <a:off x="1060824" y="4274670"/>
                    <a:ext cx="2032000" cy="801277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en-US" b="1" dirty="0">
                        <a:solidFill>
                          <a:schemeClr val="accent5">
                            <a:lumMod val="75000"/>
                          </a:schemeClr>
                        </a:solidFill>
                      </a:rPr>
                      <a:t>Intertidal Absent</a:t>
                    </a:r>
                  </a:p>
                </p:txBody>
              </p:sp>
              <p:sp>
                <p:nvSpPr>
                  <p:cNvPr id="15" name="Multiply 14"/>
                  <p:cNvSpPr/>
                  <p:nvPr/>
                </p:nvSpPr>
                <p:spPr>
                  <a:xfrm>
                    <a:off x="336080" y="3662110"/>
                    <a:ext cx="470657" cy="470657"/>
                  </a:xfrm>
                  <a:prstGeom prst="mathMultiply">
                    <a:avLst/>
                  </a:prstGeom>
                  <a:solidFill>
                    <a:srgbClr val="800000"/>
                  </a:solidFill>
                  <a:ln w="3175" cmpd="sng">
                    <a:noFill/>
                  </a:ln>
                  <a:effectLst/>
                </p:spPr>
                <p:style>
                  <a:lnRef idx="1">
                    <a:schemeClr val="accent1"/>
                  </a:lnRef>
                  <a:fillRef idx="3">
                    <a:schemeClr val="accent1"/>
                  </a:fillRef>
                  <a:effectRef idx="2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>
                      <a:lnSpc>
                        <a:spcPct val="80000"/>
                      </a:lnSpc>
                    </a:pPr>
                    <a:endParaRPr lang="en-US" sz="1400">
                      <a:solidFill>
                        <a:schemeClr val="accent2"/>
                      </a:solidFill>
                    </a:endParaRPr>
                  </a:p>
                </p:txBody>
              </p:sp>
              <p:sp>
                <p:nvSpPr>
                  <p:cNvPr id="16" name="TextBox 15"/>
                  <p:cNvSpPr txBox="1"/>
                  <p:nvPr/>
                </p:nvSpPr>
                <p:spPr>
                  <a:xfrm>
                    <a:off x="1060824" y="5217465"/>
                    <a:ext cx="2032000" cy="475333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pPr>
                      <a:lnSpc>
                        <a:spcPct val="80000"/>
                      </a:lnSpc>
                    </a:pPr>
                    <a:r>
                      <a:rPr lang="en-US" b="1" dirty="0">
                        <a:solidFill>
                          <a:schemeClr val="accent2"/>
                        </a:solidFill>
                      </a:rPr>
                      <a:t>Present</a:t>
                    </a:r>
                  </a:p>
                </p:txBody>
              </p:sp>
            </p:grpSp>
            <p:sp>
              <p:nvSpPr>
                <p:cNvPr id="11" name="Oval 10"/>
                <p:cNvSpPr/>
                <p:nvPr/>
              </p:nvSpPr>
              <p:spPr>
                <a:xfrm>
                  <a:off x="494412" y="3311629"/>
                  <a:ext cx="327352" cy="341840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  <a:effectLst/>
              </p:spPr>
              <p:style>
                <a:lnRef idx="1">
                  <a:schemeClr val="accent1"/>
                </a:lnRef>
                <a:fillRef idx="3">
                  <a:schemeClr val="accent1"/>
                </a:fillRef>
                <a:effectRef idx="2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>
                    <a:lnSpc>
                      <a:spcPct val="80000"/>
                    </a:lnSpc>
                  </a:pPr>
                  <a:endParaRPr lang="en-US" sz="1400"/>
                </a:p>
              </p:txBody>
            </p:sp>
          </p:grpSp>
        </p:grpSp>
      </p:grpSp>
      <p:sp>
        <p:nvSpPr>
          <p:cNvPr id="43" name="TextBox 42"/>
          <p:cNvSpPr txBox="1"/>
          <p:nvPr/>
        </p:nvSpPr>
        <p:spPr>
          <a:xfrm>
            <a:off x="5634892" y="6487610"/>
            <a:ext cx="353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Adapted from Polson &amp; </a:t>
            </a:r>
            <a:r>
              <a:rPr lang="en-US" sz="1400" i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Zacherl</a:t>
            </a:r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, 2009</a:t>
            </a:r>
          </a:p>
        </p:txBody>
      </p:sp>
    </p:spTree>
    <p:extLst>
      <p:ext uri="{BB962C8B-B14F-4D97-AF65-F5344CB8AC3E}">
        <p14:creationId xmlns:p14="http://schemas.microsoft.com/office/powerpoint/2010/main" val="276524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470" y="2004187"/>
            <a:ext cx="766135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/>
                <a:cs typeface="Garamond"/>
              </a:rPr>
              <a:t>Explore mechanisms </a:t>
            </a:r>
            <a:r>
              <a:rPr lang="is-IS" dirty="0">
                <a:latin typeface="Garamond"/>
                <a:cs typeface="Garamond"/>
              </a:rPr>
              <a:t>… </a:t>
            </a:r>
          </a:p>
          <a:p>
            <a:r>
              <a:rPr lang="en-US" dirty="0">
                <a:latin typeface="Garamond"/>
                <a:cs typeface="Garamond"/>
              </a:rPr>
              <a:t>Gene expression in gonad, newly released larvae</a:t>
            </a:r>
          </a:p>
          <a:p>
            <a:r>
              <a:rPr lang="en-US" dirty="0">
                <a:latin typeface="Garamond"/>
                <a:cs typeface="Garamond"/>
              </a:rPr>
              <a:t>Different response to acute low pH shock if parent was exposed?  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is-IS" cap="small" dirty="0">
                <a:latin typeface="Garamond"/>
                <a:cs typeface="Garamond"/>
              </a:rPr>
              <a:t>Next steps</a:t>
            </a:r>
            <a:endParaRPr lang="en-US" cap="small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8364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90731"/>
          </a:xfrm>
        </p:spPr>
        <p:txBody>
          <a:bodyPr>
            <a:normAutofit/>
          </a:bodyPr>
          <a:lstStyle/>
          <a:p>
            <a:r>
              <a:rPr lang="is-IS" cap="small" dirty="0">
                <a:latin typeface="Garamond"/>
                <a:cs typeface="Garamond"/>
              </a:rPr>
              <a:t>thank you</a:t>
            </a:r>
            <a:endParaRPr lang="en-US" cap="small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32" y="1168098"/>
            <a:ext cx="8126968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Puget Sound Restoration Fund</a:t>
            </a:r>
            <a:r>
              <a:rPr lang="en-US" dirty="0">
                <a:latin typeface="Garamond"/>
                <a:cs typeface="Garamond"/>
              </a:rPr>
              <a:t>: Ryan, Stuart, Alice, Erin, Jade, Morgan, Brian, Betsy </a:t>
            </a:r>
            <a:r>
              <a:rPr lang="is-IS" dirty="0">
                <a:latin typeface="Garamond"/>
                <a:cs typeface="Garamond"/>
              </a:rPr>
              <a:t>… </a:t>
            </a:r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Helpers</a:t>
            </a:r>
            <a:r>
              <a:rPr lang="en-US" dirty="0">
                <a:latin typeface="Garamond"/>
                <a:cs typeface="Garamond"/>
              </a:rPr>
              <a:t>: </a:t>
            </a:r>
            <a:r>
              <a:rPr lang="en-US" dirty="0" err="1">
                <a:latin typeface="Garamond"/>
                <a:cs typeface="Garamond"/>
              </a:rPr>
              <a:t>Yaamini</a:t>
            </a:r>
            <a:r>
              <a:rPr lang="en-US" dirty="0">
                <a:latin typeface="Garamond"/>
                <a:cs typeface="Garamond"/>
              </a:rPr>
              <a:t>, Grace, Olivia, Megan, Rhonda, </a:t>
            </a:r>
            <a:r>
              <a:rPr lang="en-US" dirty="0" err="1">
                <a:latin typeface="Garamond"/>
                <a:cs typeface="Garamond"/>
              </a:rPr>
              <a:t>Kaitlyn</a:t>
            </a:r>
            <a:r>
              <a:rPr lang="en-US" dirty="0">
                <a:latin typeface="Garamond"/>
                <a:cs typeface="Garamond"/>
              </a:rPr>
              <a:t>, Lindsay, Duncan, Sam, </a:t>
            </a:r>
            <a:r>
              <a:rPr lang="en-US" dirty="0" err="1">
                <a:latin typeface="Garamond"/>
                <a:cs typeface="Garamond"/>
              </a:rPr>
              <a:t>Hollie</a:t>
            </a:r>
            <a:r>
              <a:rPr lang="en-US" dirty="0">
                <a:latin typeface="Garamond"/>
                <a:cs typeface="Garamond"/>
              </a:rPr>
              <a:t>, Steven, Steven’s kids, Brent, Mom &amp; Ian 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WA DNR</a:t>
            </a:r>
            <a:r>
              <a:rPr lang="en-US" dirty="0">
                <a:latin typeface="Garamond"/>
                <a:cs typeface="Garamond"/>
              </a:rPr>
              <a:t>: Micah, Emily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Committee</a:t>
            </a:r>
            <a:r>
              <a:rPr lang="en-US" dirty="0">
                <a:latin typeface="Garamond"/>
                <a:cs typeface="Garamond"/>
              </a:rPr>
              <a:t>: Steven, Rick, Jackie 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pic>
        <p:nvPicPr>
          <p:cNvPr id="9" name="Picture 8" descr="Roberts-lab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10" name="Picture 9" descr="NSF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11" name="Picture 10" descr="safs_logo30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79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87513" y="1457217"/>
            <a:ext cx="8338966" cy="4771899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200" dirty="0">
                <a:latin typeface="Garamond"/>
                <a:cs typeface="Garamond"/>
                <a:sym typeface="Wingdings"/>
              </a:rPr>
              <a:t>Early life stages are vulnerable </a:t>
            </a:r>
          </a:p>
          <a:p>
            <a:pPr marL="457200" lvl="1" indent="0">
              <a:buNone/>
            </a:pPr>
            <a:endParaRPr lang="en-US" dirty="0">
              <a:latin typeface="Wingdings"/>
              <a:ea typeface="Wingdings"/>
              <a:cs typeface="Wingdings"/>
              <a:sym typeface="Wingdings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Larval growth, survival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et al. 2013)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J</a:t>
            </a:r>
            <a:r>
              <a:rPr lang="en-US" dirty="0">
                <a:latin typeface="Garamond"/>
                <a:cs typeface="Garamond"/>
              </a:rPr>
              <a:t>uvenile growth after larval exposure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et al. 2012)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</a:rPr>
              <a:t> Juvenile predation rate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(Sanford et al. 2013)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Garamond"/>
                <a:cs typeface="Garamond"/>
              </a:rPr>
              <a:t>Also evidence of tolerance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Garamond"/>
                <a:cs typeface="Garamond"/>
              </a:rPr>
              <a:t>Waldbusser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 2016)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exposure?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sz="2800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Ocean acidification, what we know</a:t>
            </a: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55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607661" y="2039026"/>
            <a:ext cx="7160038" cy="4120137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or breeding lines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Can oysters “adapt” to OA? </a:t>
            </a: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78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166" y="1529646"/>
            <a:ext cx="8247943" cy="4940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aramond"/>
                <a:cs typeface="Garamond"/>
              </a:rPr>
              <a:t>Negative carry-over: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larval survival, maternal Pacific oyster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Garamond"/>
                <a:cs typeface="Garamond"/>
              </a:rPr>
              <a:t>Venkataraman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 in press)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fecundity, sex ratio change, Sydney rock oyster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(Parker 2018)</a:t>
            </a:r>
          </a:p>
          <a:p>
            <a:r>
              <a:rPr lang="en-US" sz="2800" dirty="0">
                <a:latin typeface="Garamond"/>
                <a:cs typeface="Garamond"/>
              </a:rPr>
              <a:t>Positive carry-over: 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growth, Sydney rock oyster larvae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(Parker 2012, 2015, 2017)</a:t>
            </a:r>
          </a:p>
          <a:p>
            <a:pPr lvl="1"/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800" dirty="0">
                <a:latin typeface="Garamond"/>
                <a:cs typeface="Garamond"/>
              </a:rPr>
              <a:t>Olympia oyster? </a:t>
            </a: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56166" y="202866"/>
            <a:ext cx="7140221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Parental exposure, other oysters</a:t>
            </a:r>
          </a:p>
        </p:txBody>
      </p:sp>
      <p:pic>
        <p:nvPicPr>
          <p:cNvPr id="8" name="Picture 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437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02792" y="2094086"/>
            <a:ext cx="7755370" cy="362126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cap="small" dirty="0">
                <a:latin typeface="Garamond"/>
                <a:cs typeface="Garamond"/>
              </a:rPr>
              <a:t>How does adult low pH exposure affect:</a:t>
            </a:r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latin typeface="Garamond"/>
                <a:cs typeface="Garamond"/>
              </a:rPr>
              <a:t>Reproduction  - 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gonad stage, # larvae produced </a:t>
            </a:r>
          </a:p>
          <a:p>
            <a:r>
              <a:rPr lang="en-US" dirty="0">
                <a:latin typeface="Garamond"/>
                <a:cs typeface="Garamond"/>
              </a:rPr>
              <a:t>Offspring viability – 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survival, growth</a:t>
            </a:r>
          </a:p>
          <a:p>
            <a:r>
              <a:rPr lang="en-US" dirty="0">
                <a:latin typeface="Garamond"/>
                <a:cs typeface="Garamond"/>
              </a:rPr>
              <a:t>Offspring response to pH – 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juvenile survival under stress, in varying pH</a:t>
            </a: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169333" y="483759"/>
            <a:ext cx="763411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Questions</a:t>
            </a:r>
          </a:p>
        </p:txBody>
      </p:sp>
      <p:pic>
        <p:nvPicPr>
          <p:cNvPr id="8" name="Picture 7" descr="IMG_3604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08502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>
                <a:latin typeface="Garamond"/>
                <a:cs typeface="Garamond"/>
              </a:rPr>
              <a:t>Design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41907" y="2103098"/>
            <a:ext cx="3209790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Adults in pH treatment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962336" y="2103098"/>
            <a:ext cx="164329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Low (7.3) Ambient (7.8)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7126465" y="2103098"/>
            <a:ext cx="1541263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Gonad stage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231508" y="2965498"/>
            <a:ext cx="322018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Adults spawn, larvae collected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</a:p>
        </p:txBody>
      </p:sp>
      <p:sp>
        <p:nvSpPr>
          <p:cNvPr id="34" name="Rounded Rectangle 33"/>
          <p:cNvSpPr/>
          <p:nvPr/>
        </p:nvSpPr>
        <p:spPr>
          <a:xfrm>
            <a:off x="1241909" y="3828292"/>
            <a:ext cx="3209789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Larvae reared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(to post-set) </a:t>
            </a:r>
          </a:p>
        </p:txBody>
      </p:sp>
      <p:sp>
        <p:nvSpPr>
          <p:cNvPr id="36" name="Rounded Rectangle 35"/>
          <p:cNvSpPr/>
          <p:nvPr/>
        </p:nvSpPr>
        <p:spPr>
          <a:xfrm>
            <a:off x="1241909" y="4695066"/>
            <a:ext cx="3209789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Juveniles grown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(12 months) </a:t>
            </a:r>
          </a:p>
        </p:txBody>
      </p:sp>
      <p:sp>
        <p:nvSpPr>
          <p:cNvPr id="37" name="Rounded Rectangle 36"/>
          <p:cNvSpPr/>
          <p:nvPr/>
        </p:nvSpPr>
        <p:spPr>
          <a:xfrm>
            <a:off x="1231509" y="5551750"/>
            <a:ext cx="3220188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Juveniles in pH treatment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(3 months)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4982072" y="5552423"/>
            <a:ext cx="164329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Low (7.5) Ambient (7.8)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7126466" y="3828292"/>
            <a:ext cx="1541260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Survival</a:t>
            </a:r>
          </a:p>
        </p:txBody>
      </p:sp>
      <p:sp>
        <p:nvSpPr>
          <p:cNvPr id="44" name="Rounded Rectangle 43"/>
          <p:cNvSpPr/>
          <p:nvPr/>
        </p:nvSpPr>
        <p:spPr>
          <a:xfrm>
            <a:off x="7126463" y="4695066"/>
            <a:ext cx="1525832" cy="654823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Shell Size</a:t>
            </a:r>
          </a:p>
        </p:txBody>
      </p:sp>
      <p:sp>
        <p:nvSpPr>
          <p:cNvPr id="45" name="Rounded Rectangle 44"/>
          <p:cNvSpPr/>
          <p:nvPr/>
        </p:nvSpPr>
        <p:spPr>
          <a:xfrm>
            <a:off x="7126463" y="5551749"/>
            <a:ext cx="1525832" cy="656969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Survival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7126467" y="2965497"/>
            <a:ext cx="1541261" cy="647176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# larvae produced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97253" y="1460285"/>
            <a:ext cx="3334827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Phase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151331" y="1460285"/>
            <a:ext cx="151976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877693" y="1515117"/>
            <a:ext cx="2173374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Metric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68510" y="2103100"/>
            <a:ext cx="0" cy="4103473"/>
          </a:xfrm>
          <a:prstGeom prst="straightConnector1">
            <a:avLst/>
          </a:prstGeom>
          <a:ln w="76200" cmpd="sng">
            <a:solidFill>
              <a:srgbClr val="B3B3B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266135" y="1460285"/>
            <a:ext cx="87102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Time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962336" y="2973144"/>
            <a:ext cx="1643299" cy="2376744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Ambient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</p:spTree>
    <p:extLst>
      <p:ext uri="{BB962C8B-B14F-4D97-AF65-F5344CB8AC3E}">
        <p14:creationId xmlns:p14="http://schemas.microsoft.com/office/powerpoint/2010/main" val="19076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4" grpId="0" animBg="1"/>
      <p:bldP spid="36" grpId="0" animBg="1"/>
      <p:bldP spid="37" grpId="0" animBg="1"/>
      <p:bldP spid="39" grpId="0" animBg="1"/>
      <p:bldP spid="42" grpId="0" animBg="1"/>
      <p:bldP spid="44" grpId="0" animBg="1"/>
      <p:bldP spid="45" grpId="0" animBg="1"/>
      <p:bldP spid="52" grpId="0" animBg="1"/>
      <p:bldP spid="22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58" y="210092"/>
            <a:ext cx="8424748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Adults held 7 weeks in low pH (7.3), ambient pH (7.8), at 10°C</a:t>
            </a:r>
          </a:p>
        </p:txBody>
      </p:sp>
      <p:pic>
        <p:nvPicPr>
          <p:cNvPr id="7" name="Picture 6" descr="IMG_717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90" y="1625929"/>
            <a:ext cx="6586021" cy="49395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Rounded Rectangle 15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9" name="Oval 18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20" name="Oval 19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1" name="Oval 20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</p:spTree>
    <p:extLst>
      <p:ext uri="{BB962C8B-B14F-4D97-AF65-F5344CB8AC3E}">
        <p14:creationId xmlns:p14="http://schemas.microsoft.com/office/powerpoint/2010/main" val="220909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0" name="Straight Arrow Connector 19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ounded Rectangle 20"/>
          <p:cNvSpPr/>
          <p:nvPr/>
        </p:nvSpPr>
        <p:spPr>
          <a:xfrm>
            <a:off x="221284" y="1453332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221808" y="5052876"/>
            <a:ext cx="995936" cy="522289"/>
          </a:xfrm>
          <a:prstGeom prst="roundRect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3" name="Oval 22"/>
          <p:cNvSpPr/>
          <p:nvPr/>
        </p:nvSpPr>
        <p:spPr>
          <a:xfrm>
            <a:off x="221808" y="4103481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Grow</a:t>
            </a:r>
          </a:p>
        </p:txBody>
      </p:sp>
      <p:sp>
        <p:nvSpPr>
          <p:cNvPr id="24" name="Oval 23"/>
          <p:cNvSpPr/>
          <p:nvPr/>
        </p:nvSpPr>
        <p:spPr>
          <a:xfrm>
            <a:off x="157119" y="2232355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5" name="Oval 24"/>
          <p:cNvSpPr/>
          <p:nvPr/>
        </p:nvSpPr>
        <p:spPr>
          <a:xfrm>
            <a:off x="221808" y="3174733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716130" y="100856"/>
            <a:ext cx="8229600" cy="935963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Gonad less developed in low pH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F3784C8E-FE12-7D41-B91D-D993A79DD8AD}"/>
              </a:ext>
            </a:extLst>
          </p:cNvPr>
          <p:cNvGrpSpPr/>
          <p:nvPr/>
        </p:nvGrpSpPr>
        <p:grpSpPr>
          <a:xfrm>
            <a:off x="1468175" y="1025667"/>
            <a:ext cx="4800963" cy="5455680"/>
            <a:chOff x="1479831" y="1491564"/>
            <a:chExt cx="3851151" cy="4376340"/>
          </a:xfrm>
        </p:grpSpPr>
        <p:pic>
          <p:nvPicPr>
            <p:cNvPr id="1026" name="Picture 2" descr="https://lh5.googleusercontent.com/fxCwqO9rf2ap_ErOieWzQu5C29879Anz_-5pKNcWIx1HMaWhuNlLIWo7FYLTdm-N4crhYYbcJDZBXvtyy_RX46OGsyEXHYIb_yX4E3VARAbkTGcwguxF_nVdjs-xyvACPYgBSSmX">
              <a:extLst>
                <a:ext uri="{FF2B5EF4-FFF2-40B4-BE49-F238E27FC236}">
                  <a16:creationId xmlns:a16="http://schemas.microsoft.com/office/drawing/2014/main" id="{4FF78597-8834-CE49-89D8-666A52692A4D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" r="48103"/>
            <a:stretch/>
          </p:blipFill>
          <p:spPr bwMode="auto">
            <a:xfrm>
              <a:off x="1479831" y="1491564"/>
              <a:ext cx="3851151" cy="43763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A4959821-1B5A-1A4A-AB66-1AC2063CD7CC}"/>
                </a:ext>
              </a:extLst>
            </p:cNvPr>
            <p:cNvGrpSpPr/>
            <p:nvPr/>
          </p:nvGrpSpPr>
          <p:grpSpPr>
            <a:xfrm>
              <a:off x="3211549" y="4464373"/>
              <a:ext cx="2119433" cy="1027974"/>
              <a:chOff x="4588020" y="6204649"/>
              <a:chExt cx="2119433" cy="1027974"/>
            </a:xfrm>
          </p:grpSpPr>
          <p:sp>
            <p:nvSpPr>
              <p:cNvPr id="27" name="TextBox 26"/>
              <p:cNvSpPr txBox="1"/>
              <p:nvPr/>
            </p:nvSpPr>
            <p:spPr>
              <a:xfrm>
                <a:off x="5512955" y="6204649"/>
                <a:ext cx="1194498" cy="2962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r>
                  <a:rPr lang="en-US" b="1" dirty="0">
                    <a:solidFill>
                      <a:schemeClr val="bg1"/>
                    </a:solidFill>
                    <a:latin typeface="Garamond" panose="02020404030301010803" pitchFamily="18" charset="0"/>
                  </a:rPr>
                  <a:t>p=0.0083</a:t>
                </a:r>
                <a:endParaRPr lang="en-US" sz="2000" b="1" dirty="0">
                  <a:solidFill>
                    <a:schemeClr val="bg1"/>
                  </a:solidFill>
                  <a:latin typeface="Garamond" panose="02020404030301010803" pitchFamily="18" charset="0"/>
                </a:endParaRPr>
              </a:p>
            </p:txBody>
          </p:sp>
          <p:grpSp>
            <p:nvGrpSpPr>
              <p:cNvPr id="28" name="Group 27"/>
              <p:cNvGrpSpPr/>
              <p:nvPr/>
            </p:nvGrpSpPr>
            <p:grpSpPr>
              <a:xfrm>
                <a:off x="4588020" y="6565541"/>
                <a:ext cx="1070933" cy="667082"/>
                <a:chOff x="3046192" y="3787519"/>
                <a:chExt cx="845794" cy="667082"/>
              </a:xfrm>
            </p:grpSpPr>
            <p:cxnSp>
              <p:nvCxnSpPr>
                <p:cNvPr id="29" name="Straight Arrow Connector 28"/>
                <p:cNvCxnSpPr>
                  <a:cxnSpLocks/>
                </p:cNvCxnSpPr>
                <p:nvPr/>
              </p:nvCxnSpPr>
              <p:spPr>
                <a:xfrm flipH="1">
                  <a:off x="3539384" y="3787519"/>
                  <a:ext cx="352602" cy="66708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" name="Straight Arrow Connector 29"/>
                <p:cNvCxnSpPr>
                  <a:cxnSpLocks/>
                </p:cNvCxnSpPr>
                <p:nvPr/>
              </p:nvCxnSpPr>
              <p:spPr>
                <a:xfrm flipH="1">
                  <a:off x="3046192" y="3787519"/>
                  <a:ext cx="845794" cy="667082"/>
                </a:xfrm>
                <a:prstGeom prst="straightConnector1">
                  <a:avLst/>
                </a:prstGeom>
                <a:ln>
                  <a:solidFill>
                    <a:schemeClr val="bg1"/>
                  </a:solidFill>
                  <a:tailEnd type="arrow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sp>
          <p:nvSpPr>
            <p:cNvPr id="38" name="Frame 37">
              <a:extLst>
                <a:ext uri="{FF2B5EF4-FFF2-40B4-BE49-F238E27FC236}">
                  <a16:creationId xmlns:a16="http://schemas.microsoft.com/office/drawing/2014/main" id="{C0FE363F-7208-6F4F-9523-A7BF79ADEE3F}"/>
                </a:ext>
              </a:extLst>
            </p:cNvPr>
            <p:cNvSpPr/>
            <p:nvPr/>
          </p:nvSpPr>
          <p:spPr>
            <a:xfrm>
              <a:off x="5006898" y="3213837"/>
              <a:ext cx="312933" cy="800602"/>
            </a:xfrm>
            <a:prstGeom prst="frame">
              <a:avLst>
                <a:gd name="adj1" fmla="val 50000"/>
              </a:avLst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17" name="Picture 16">
            <a:extLst>
              <a:ext uri="{FF2B5EF4-FFF2-40B4-BE49-F238E27FC236}">
                <a16:creationId xmlns:a16="http://schemas.microsoft.com/office/drawing/2014/main" id="{F99429AA-189C-BA44-93FE-D66A2C86980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463" r="14463"/>
          <a:stretch/>
        </p:blipFill>
        <p:spPr>
          <a:xfrm rot="5400000">
            <a:off x="6579221" y="1237579"/>
            <a:ext cx="2474273" cy="2600163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E7C7FBF-C506-9044-8611-DC9E0E9FBB1A}"/>
              </a:ext>
            </a:extLst>
          </p:cNvPr>
          <p:cNvSpPr txBox="1"/>
          <p:nvPr/>
        </p:nvSpPr>
        <p:spPr>
          <a:xfrm>
            <a:off x="6679399" y="3867839"/>
            <a:ext cx="225179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C000"/>
                </a:solidFill>
              </a:rPr>
              <a:t>Stage 1: early female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D51FBB8-9C09-B44B-924F-F318219BD9D3}"/>
              </a:ext>
            </a:extLst>
          </p:cNvPr>
          <p:cNvSpPr txBox="1"/>
          <p:nvPr/>
        </p:nvSpPr>
        <p:spPr>
          <a:xfrm>
            <a:off x="6762502" y="962955"/>
            <a:ext cx="2107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2F92"/>
                </a:solidFill>
              </a:rPr>
              <a:t>Stage 3: ripe female</a:t>
            </a:r>
          </a:p>
        </p:txBody>
      </p:sp>
      <p:pic>
        <p:nvPicPr>
          <p:cNvPr id="35" name="Picture 34">
            <a:extLst>
              <a:ext uri="{FF2B5EF4-FFF2-40B4-BE49-F238E27FC236}">
                <a16:creationId xmlns:a16="http://schemas.microsoft.com/office/drawing/2014/main" id="{E140F2EB-BA74-8448-B614-C10AD37F421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752" t="8627" r="12941"/>
          <a:stretch/>
        </p:blipFill>
        <p:spPr>
          <a:xfrm>
            <a:off x="6568255" y="4185811"/>
            <a:ext cx="2474084" cy="2482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8098918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25564</TotalTime>
  <Words>969</Words>
  <Application>Microsoft Macintosh PowerPoint</Application>
  <PresentationFormat>On-screen Show (4:3)</PresentationFormat>
  <Paragraphs>231</Paragraphs>
  <Slides>21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Calibri</vt:lpstr>
      <vt:lpstr>Century Gothic</vt:lpstr>
      <vt:lpstr>Garamond</vt:lpstr>
      <vt:lpstr>Wingdings</vt:lpstr>
      <vt:lpstr> Black </vt:lpstr>
      <vt:lpstr>Carry-over effects of parental pH exposure in the Olympia oyster</vt:lpstr>
      <vt:lpstr>The Olympia oyster </vt:lpstr>
      <vt:lpstr>PowerPoint Presentation</vt:lpstr>
      <vt:lpstr>PowerPoint Presentation</vt:lpstr>
      <vt:lpstr>PowerPoint Presentation</vt:lpstr>
      <vt:lpstr>PowerPoint Presentation</vt:lpstr>
      <vt:lpstr>Design </vt:lpstr>
      <vt:lpstr>Adults held 7 weeks in low pH (7.3), ambient pH (7.8), at 10°C</vt:lpstr>
      <vt:lpstr>Gonad less developed in low pH</vt:lpstr>
      <vt:lpstr>Larvae collected &amp;  counted for 7 weeks</vt:lpstr>
      <vt:lpstr>No pH effect on larval production or timing </vt:lpstr>
      <vt:lpstr>Larvae reared in treatment &amp; spawning groups</vt:lpstr>
      <vt:lpstr>Survival trended lower from low pH parents (not significant)</vt:lpstr>
      <vt:lpstr>Juveniles grown in treatment &amp; spawning groups</vt:lpstr>
      <vt:lpstr>Adult exposure =   Juvenile size</vt:lpstr>
      <vt:lpstr>Juvenile deployment </vt:lpstr>
      <vt:lpstr>Adult low pH exposure =    offspring survival under stress*</vt:lpstr>
      <vt:lpstr>Adult low pH exposure =    offspring survival under stress</vt:lpstr>
      <vt:lpstr>Conclusions:  parents exposed to low pH </vt:lpstr>
      <vt:lpstr>Next steps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H Spencer</cp:lastModifiedBy>
  <cp:revision>194</cp:revision>
  <dcterms:created xsi:type="dcterms:W3CDTF">2018-08-20T00:21:18Z</dcterms:created>
  <dcterms:modified xsi:type="dcterms:W3CDTF">2018-11-15T07:55:17Z</dcterms:modified>
</cp:coreProperties>
</file>